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8" r:id="rId2"/>
    <p:sldId id="262" r:id="rId3"/>
    <p:sldId id="261" r:id="rId4"/>
    <p:sldId id="260" r:id="rId5"/>
    <p:sldId id="263" r:id="rId6"/>
    <p:sldId id="264" r:id="rId7"/>
    <p:sldId id="269" r:id="rId8"/>
    <p:sldId id="265" r:id="rId9"/>
    <p:sldId id="268" r:id="rId10"/>
    <p:sldId id="266" r:id="rId11"/>
    <p:sldId id="257" r:id="rId12"/>
    <p:sldId id="259" r:id="rId13"/>
    <p:sldId id="267" r:id="rId14"/>
    <p:sldId id="256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75"/>
    <p:restoredTop sz="94071"/>
  </p:normalViewPr>
  <p:slideViewPr>
    <p:cSldViewPr snapToGrid="0" snapToObjects="1">
      <p:cViewPr varScale="1">
        <p:scale>
          <a:sx n="80" d="100"/>
          <a:sy n="80" d="100"/>
        </p:scale>
        <p:origin x="44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85A0F-D50C-3D4A-8CE9-D399B09EFC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F31A39-D50E-0E4D-AB5B-C22048A4DF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4A44F3-E466-8D47-B7B3-B62C5C43FD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BB9F4-0C75-0C4E-AB46-E0C55B38D680}" type="datetimeFigureOut">
              <a:rPr lang="en-US" smtClean="0"/>
              <a:t>7/26/20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0C835A-5165-0048-834C-06BB9FEEDE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F45846-A1C1-2B48-8557-1BE37818B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2D36A-8C9D-804C-880B-C7AD327BEA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1058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1441BD-2DA2-EA48-9AC2-3B4C295F2B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7B57FE-A529-5C4D-AB18-3813CFB29E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D08D76-760C-B44F-AEB7-503896D2A9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BB9F4-0C75-0C4E-AB46-E0C55B38D680}" type="datetimeFigureOut">
              <a:rPr lang="en-US" smtClean="0"/>
              <a:t>7/26/20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D20A07-2813-7841-A177-4A1621FE10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6A9855-A546-D342-BDCF-C2B5DBFAC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2D36A-8C9D-804C-880B-C7AD327BEA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8515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4E03291-1E70-AA4D-B4FD-425B708492A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82F81E-9F7F-8A40-857A-C3152E5F02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37A554-45B2-3F4A-BBCB-F976A8469E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BB9F4-0C75-0C4E-AB46-E0C55B38D680}" type="datetimeFigureOut">
              <a:rPr lang="en-US" smtClean="0"/>
              <a:t>7/26/20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1148BA-C7BE-EA47-A69E-65587C416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C1B74F-F20E-8148-B01D-2B7C5E394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2D36A-8C9D-804C-880B-C7AD327BEA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6574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80F63-48FA-0542-83DF-7EFEB5864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91BDAE-42D7-9546-8CBD-7F0DAE6D4C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B164BB-4523-ED40-AA30-B7ADA0A8BF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BB9F4-0C75-0C4E-AB46-E0C55B38D680}" type="datetimeFigureOut">
              <a:rPr lang="en-US" smtClean="0"/>
              <a:t>7/26/20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88F50E-4FF0-074B-BA4C-A72911836A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04CBBD-882D-0946-A8B7-28C85272D8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2D36A-8C9D-804C-880B-C7AD327BEA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1658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FDD647-AA5A-0B44-BC35-856E4A9324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D7E672-6AD7-B542-B795-E099A47478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9AF728-E39A-3C45-AB0A-DDE2D08DFC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BB9F4-0C75-0C4E-AB46-E0C55B38D680}" type="datetimeFigureOut">
              <a:rPr lang="en-US" smtClean="0"/>
              <a:t>7/26/20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375A2E-72F0-6441-9187-07C241FEBB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36074B-41B6-E347-8985-C229B6A6C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2D36A-8C9D-804C-880B-C7AD327BEA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5960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B4518-052B-8C48-BA82-D002DADAD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9E9E8D-8821-1D45-BDC3-6C770EB871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A46C8C-FB41-784A-8D80-E9C0BBC9A1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2434D6-4CAA-0549-8F81-87C7525723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BB9F4-0C75-0C4E-AB46-E0C55B38D680}" type="datetimeFigureOut">
              <a:rPr lang="en-US" smtClean="0"/>
              <a:t>7/26/20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6EBA6B-C771-3F40-B390-9AB1799B4F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69730C-ECAF-AB4C-973E-41F8198FEA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2D36A-8C9D-804C-880B-C7AD327BEA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4416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6E90E9-F6DA-8D45-B2FE-1739CAEAC4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BBDCD4-03A4-664C-AF2F-E909C35356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8F494A-5310-C444-ABA0-74981F44E3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C76E61-A8DA-CD4B-90CE-4A2F4A9EF1A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F0ECD8D-B301-8F42-B9EF-E213A117B4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6DD7A5C-4A33-AA46-82EB-EF87CF5197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BB9F4-0C75-0C4E-AB46-E0C55B38D680}" type="datetimeFigureOut">
              <a:rPr lang="en-US" smtClean="0"/>
              <a:t>7/26/20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FA4E99-B88A-D14A-8609-2D1FCD6639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DADB204-7858-AC4C-AB31-5B933621B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2D36A-8C9D-804C-880B-C7AD327BEA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1926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B434DA-BC68-4047-9E30-74535557B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9EF38AB-7F1A-F148-BBAF-E212B67E3B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BB9F4-0C75-0C4E-AB46-E0C55B38D680}" type="datetimeFigureOut">
              <a:rPr lang="en-US" smtClean="0"/>
              <a:t>7/26/20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FBE625-266F-BB48-9451-799D8AAD49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DD7096-45C3-2C4E-B82F-306F62A20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2D36A-8C9D-804C-880B-C7AD327BEA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9123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50D3DB4-5DE8-4E41-9D3A-F52FE7BBED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BB9F4-0C75-0C4E-AB46-E0C55B38D680}" type="datetimeFigureOut">
              <a:rPr lang="en-US" smtClean="0"/>
              <a:t>7/26/20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560D2E-2B54-B547-AC5E-7B43E6F213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931BB3-5EE6-3245-9ED1-4679C768BD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2D36A-8C9D-804C-880B-C7AD327BEA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4863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9732B-12B0-9744-BD6A-AADAF787EA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932D70-0D87-3C41-9BA5-CC08269495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98FE58-626F-4C48-B7E3-68F9822EE5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7AD7F9-2DDE-5D45-81A5-0E12C81E6B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BB9F4-0C75-0C4E-AB46-E0C55B38D680}" type="datetimeFigureOut">
              <a:rPr lang="en-US" smtClean="0"/>
              <a:t>7/26/20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7D5BBA-3266-9A47-A24F-83092047F0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2B1DB1-597A-2441-B86D-781D27C5A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2D36A-8C9D-804C-880B-C7AD327BEA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120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8E036-228C-C342-9080-8C7D9BC7C5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BDBF7C7-D76D-2942-83DC-8C2F93C81E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94FA60-AE3E-C84D-928C-17DBA7B2C9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EDB2A8-F1E8-9044-A736-9343F97351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BB9F4-0C75-0C4E-AB46-E0C55B38D680}" type="datetimeFigureOut">
              <a:rPr lang="en-US" smtClean="0"/>
              <a:t>7/26/20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010904-57C5-6D4D-8EBA-5448A5CAB2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06AC48-4E2D-9441-AB97-6F308E1C6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2D36A-8C9D-804C-880B-C7AD327BEA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2159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77816CC-4510-944B-BF3C-FDAADFD03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522430-D032-9341-909F-8264B6DE36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414DAC-DF80-1941-A083-2FCC60081D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2BB9F4-0C75-0C4E-AB46-E0C55B38D680}" type="datetimeFigureOut">
              <a:rPr lang="en-US" smtClean="0"/>
              <a:t>7/26/20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7B22CF-5C23-0D46-A0BE-CB73D84FFF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C9CBBE-0016-9943-B6BF-4A2452D3CC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92D36A-8C9D-804C-880B-C7AD327BEA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8199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search?rlz=1C5CHFA_enUS899US906&amp;sxsrf=ALeKk028EmhqqGD2om-P6UAL0qv4a-RIaw:1595464237717&amp;q=tequila+mockingbird+new+canaan+address&amp;stick=H4sIAAAAAAAAAOPgE-LWT9c3rChJM8pIr9SSzU620s_JT04syczPgzOsElNSilKLixexqpWkFpZm5iQq5OYnZ2fmpSdlFqUo5KWWKyQn5iUm5ilAFQIAZFfhzVcAAAA&amp;ludocid=5649839977953937658&amp;sa=X&amp;ved=2ahUKEwiB9o-5j-LqAhXyUt8KHWDQBiMQ6BMwE3oECBkQAg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DC58297-B37E-B643-9568-4B5BEF2EF1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4794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2F59BDF-9E42-0645-A027-BA3DAFAA89A7}"/>
              </a:ext>
            </a:extLst>
          </p:cNvPr>
          <p:cNvSpPr txBox="1"/>
          <p:nvPr/>
        </p:nvSpPr>
        <p:spPr>
          <a:xfrm>
            <a:off x="938784" y="780288"/>
            <a:ext cx="2995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Obesity Percentage by County</a:t>
            </a:r>
          </a:p>
        </p:txBody>
      </p:sp>
    </p:spTree>
    <p:extLst>
      <p:ext uri="{BB962C8B-B14F-4D97-AF65-F5344CB8AC3E}">
        <p14:creationId xmlns:p14="http://schemas.microsoft.com/office/powerpoint/2010/main" val="12159081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59A1268-2005-D442-A34A-911C867029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313" y="125045"/>
            <a:ext cx="4483100" cy="6350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840C434-5315-E946-9AD3-4ACA55CAB4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8588" y="1867388"/>
            <a:ext cx="4054116" cy="28653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9A1A41E-6B8C-3246-B9E0-9F249B216E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483088"/>
            <a:ext cx="1460500" cy="138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2886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8590E55-20FA-FF4B-ADFF-3057DCE4C8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9909" y="152400"/>
            <a:ext cx="57369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7321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E2C9157-4F15-7340-BD3D-6D0EF6B5E97D}"/>
              </a:ext>
            </a:extLst>
          </p:cNvPr>
          <p:cNvSpPr txBox="1"/>
          <p:nvPr/>
        </p:nvSpPr>
        <p:spPr>
          <a:xfrm>
            <a:off x="987552" y="841248"/>
            <a:ext cx="7303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Number of Restaurants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37155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2A4E3FF-4756-0C4D-9629-21AE0FE232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3450" y="1092200"/>
            <a:ext cx="7785100" cy="467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4058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857687D-E4BB-B345-9CB3-597C6000C583}"/>
              </a:ext>
            </a:extLst>
          </p:cNvPr>
          <p:cNvSpPr txBox="1"/>
          <p:nvPr/>
        </p:nvSpPr>
        <p:spPr>
          <a:xfrm>
            <a:off x="463296" y="463296"/>
            <a:ext cx="1127760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u="sng" dirty="0">
                <a:ln w="3175">
                  <a:solidFill>
                    <a:schemeClr val="bg1">
                      <a:alpha val="18000"/>
                    </a:schemeClr>
                  </a:solidFill>
                </a:ln>
              </a:rPr>
              <a:t>The-Mockingbirds</a:t>
            </a:r>
          </a:p>
          <a:p>
            <a:r>
              <a:rPr lang="en-US" sz="2800" b="1" dirty="0">
                <a:ln w="3175">
                  <a:solidFill>
                    <a:schemeClr val="bg1">
                      <a:alpha val="18000"/>
                    </a:schemeClr>
                  </a:solidFill>
                </a:ln>
              </a:rPr>
              <a:t>Correlation of Obesity and Food Options by City Population</a:t>
            </a:r>
          </a:p>
          <a:p>
            <a:r>
              <a:rPr lang="en-US" sz="2800" b="1" dirty="0">
                <a:ln w="3175">
                  <a:solidFill>
                    <a:schemeClr val="bg1">
                      <a:alpha val="18000"/>
                    </a:schemeClr>
                  </a:solidFill>
                </a:ln>
              </a:rPr>
              <a:t>Team Members: </a:t>
            </a:r>
            <a:r>
              <a:rPr lang="en-US" sz="2400" dirty="0">
                <a:ln w="3175">
                  <a:solidFill>
                    <a:schemeClr val="bg1">
                      <a:alpha val="18000"/>
                    </a:schemeClr>
                  </a:solidFill>
                </a:ln>
              </a:rPr>
              <a:t>Liliana </a:t>
            </a:r>
            <a:r>
              <a:rPr lang="en-US" sz="2400" dirty="0" err="1">
                <a:ln w="3175">
                  <a:solidFill>
                    <a:schemeClr val="bg1">
                      <a:alpha val="18000"/>
                    </a:schemeClr>
                  </a:solidFill>
                </a:ln>
              </a:rPr>
              <a:t>Ilut</a:t>
            </a:r>
            <a:r>
              <a:rPr lang="en-US" sz="2400" dirty="0">
                <a:ln w="3175">
                  <a:solidFill>
                    <a:schemeClr val="bg1">
                      <a:alpha val="18000"/>
                    </a:schemeClr>
                  </a:solidFill>
                </a:ln>
              </a:rPr>
              <a:t>, Vasil </a:t>
            </a:r>
            <a:r>
              <a:rPr lang="en-US" sz="2400" dirty="0" err="1">
                <a:ln w="3175">
                  <a:solidFill>
                    <a:schemeClr val="bg1">
                      <a:alpha val="18000"/>
                    </a:schemeClr>
                  </a:solidFill>
                </a:ln>
              </a:rPr>
              <a:t>Nenov</a:t>
            </a:r>
            <a:r>
              <a:rPr lang="en-US" sz="2400" dirty="0">
                <a:ln w="3175">
                  <a:solidFill>
                    <a:schemeClr val="bg1">
                      <a:alpha val="18000"/>
                    </a:schemeClr>
                  </a:solidFill>
                </a:ln>
              </a:rPr>
              <a:t>, Quentin Sloboda</a:t>
            </a:r>
          </a:p>
          <a:p>
            <a:r>
              <a:rPr lang="en-US" sz="2400" dirty="0">
                <a:ln w="3175">
                  <a:solidFill>
                    <a:schemeClr val="bg1">
                      <a:alpha val="18000"/>
                    </a:schemeClr>
                  </a:solidFill>
                </a:ln>
              </a:rPr>
              <a:t>Exploring the correlation between number and type of restaurants and obesity rate in the top 300 counties by population </a:t>
            </a:r>
          </a:p>
          <a:p>
            <a:r>
              <a:rPr lang="en-US" sz="2800" b="1" dirty="0">
                <a:ln w="3175">
                  <a:solidFill>
                    <a:schemeClr val="bg1">
                      <a:alpha val="18000"/>
                    </a:schemeClr>
                  </a:solidFill>
                </a:ln>
              </a:rPr>
              <a:t>Research Questions to Answer:</a:t>
            </a:r>
          </a:p>
          <a:p>
            <a:pPr marL="342900" indent="-342900">
              <a:buFont typeface="+mj-lt"/>
              <a:buAutoNum type="arabicParenR"/>
            </a:pPr>
            <a:r>
              <a:rPr lang="en-US" sz="2400" dirty="0">
                <a:ln w="3175">
                  <a:solidFill>
                    <a:schemeClr val="bg1">
                      <a:alpha val="18000"/>
                    </a:schemeClr>
                  </a:solidFill>
                </a:ln>
              </a:rPr>
              <a:t>Does the amount of restaurants in a city equal a higher obesity rate</a:t>
            </a:r>
          </a:p>
          <a:p>
            <a:pPr marL="342900" indent="-342900">
              <a:buFont typeface="+mj-lt"/>
              <a:buAutoNum type="arabicParenR"/>
            </a:pPr>
            <a:r>
              <a:rPr lang="en-US" sz="2400" dirty="0">
                <a:ln w="3175">
                  <a:solidFill>
                    <a:schemeClr val="bg1">
                      <a:alpha val="18000"/>
                    </a:schemeClr>
                  </a:solidFill>
                </a:ln>
              </a:rPr>
              <a:t>Can the type of restaurant in a city be a predictor of a </a:t>
            </a:r>
            <a:r>
              <a:rPr lang="en-US" sz="2400" dirty="0" err="1">
                <a:ln w="3175">
                  <a:solidFill>
                    <a:schemeClr val="bg1">
                      <a:alpha val="18000"/>
                    </a:schemeClr>
                  </a:solidFill>
                </a:ln>
              </a:rPr>
              <a:t>citys</a:t>
            </a:r>
            <a:r>
              <a:rPr lang="en-US" sz="2400" dirty="0">
                <a:ln w="3175">
                  <a:solidFill>
                    <a:schemeClr val="bg1">
                      <a:alpha val="18000"/>
                    </a:schemeClr>
                  </a:solidFill>
                </a:ln>
              </a:rPr>
              <a:t> economic standing</a:t>
            </a:r>
          </a:p>
          <a:p>
            <a:pPr marL="342900" indent="-342900">
              <a:buFont typeface="+mj-lt"/>
              <a:buAutoNum type="arabicParenR"/>
            </a:pPr>
            <a:r>
              <a:rPr lang="en-US" sz="2400" dirty="0">
                <a:ln w="3175">
                  <a:solidFill>
                    <a:schemeClr val="bg1">
                      <a:alpha val="18000"/>
                    </a:schemeClr>
                  </a:solidFill>
                </a:ln>
              </a:rPr>
              <a:t>Does a city with a higher economic standing have a lower obesity rate</a:t>
            </a:r>
          </a:p>
          <a:p>
            <a:pPr marL="342900" indent="-342900">
              <a:buFont typeface="+mj-lt"/>
              <a:buAutoNum type="arabicParenR"/>
            </a:pPr>
            <a:r>
              <a:rPr lang="en-US" sz="2400" dirty="0">
                <a:ln w="3175">
                  <a:solidFill>
                    <a:schemeClr val="bg1">
                      <a:alpha val="18000"/>
                    </a:schemeClr>
                  </a:solidFill>
                </a:ln>
              </a:rPr>
              <a:t>Is there a particular correlation between cuisine/type of restaurant and obesity</a:t>
            </a:r>
          </a:p>
          <a:p>
            <a:pPr marL="342900" indent="-342900">
              <a:buFont typeface="+mj-lt"/>
              <a:buAutoNum type="arabicParenR"/>
            </a:pPr>
            <a:r>
              <a:rPr lang="en-US" sz="2400" dirty="0">
                <a:ln w="3175">
                  <a:solidFill>
                    <a:schemeClr val="bg1">
                      <a:alpha val="18000"/>
                    </a:schemeClr>
                  </a:solidFill>
                </a:ln>
              </a:rPr>
              <a:t>Is there a correlation between economic status and cuisine?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91303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7F09000-983B-3648-BEA6-AB15E80284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3123" y="345831"/>
            <a:ext cx="5363308" cy="536330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C07FC7A-0F63-C84F-9C92-8DC304ED3CFF}"/>
              </a:ext>
            </a:extLst>
          </p:cNvPr>
          <p:cNvSpPr txBox="1"/>
          <p:nvPr/>
        </p:nvSpPr>
        <p:spPr>
          <a:xfrm>
            <a:off x="4372708" y="6142837"/>
            <a:ext cx="432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hlinkClick r:id="rId3"/>
              </a:rPr>
              <a:t>Address</a:t>
            </a:r>
            <a:r>
              <a:rPr lang="en-US" b="1" dirty="0"/>
              <a:t>: </a:t>
            </a:r>
            <a:r>
              <a:rPr lang="en-US" dirty="0"/>
              <a:t>6 Forest St, New Canaan, CT 06840</a:t>
            </a:r>
          </a:p>
        </p:txBody>
      </p:sp>
    </p:spTree>
    <p:extLst>
      <p:ext uri="{BB962C8B-B14F-4D97-AF65-F5344CB8AC3E}">
        <p14:creationId xmlns:p14="http://schemas.microsoft.com/office/powerpoint/2010/main" val="3793308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B863275-9EB3-324F-B9CF-DEECE1A28F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4134" y="833957"/>
            <a:ext cx="3863731" cy="5190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8042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099772C-8F40-CF45-8E93-14966B760BD5}"/>
              </a:ext>
            </a:extLst>
          </p:cNvPr>
          <p:cNvSpPr txBox="1"/>
          <p:nvPr/>
        </p:nvSpPr>
        <p:spPr>
          <a:xfrm>
            <a:off x="585216" y="487680"/>
            <a:ext cx="1114348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Data Sets Used</a:t>
            </a:r>
          </a:p>
          <a:p>
            <a:pPr marL="514350" indent="-514350">
              <a:buFont typeface="+mj-lt"/>
              <a:buAutoNum type="arabicParenR"/>
            </a:pPr>
            <a:r>
              <a:rPr lang="en-US" sz="2800" dirty="0"/>
              <a:t>Top 300 U.S. Counties by Population</a:t>
            </a:r>
          </a:p>
          <a:p>
            <a:pPr marL="514350" indent="-514350">
              <a:buFont typeface="+mj-lt"/>
              <a:buAutoNum type="arabicParenR"/>
            </a:pPr>
            <a:r>
              <a:rPr lang="en-US" sz="2800" dirty="0"/>
              <a:t>Household Income</a:t>
            </a:r>
          </a:p>
          <a:p>
            <a:pPr marL="514350" indent="-514350">
              <a:buFont typeface="+mj-lt"/>
              <a:buAutoNum type="arabicParenR"/>
            </a:pPr>
            <a:r>
              <a:rPr lang="en-US" sz="2800" dirty="0"/>
              <a:t>Obesity Percentage</a:t>
            </a:r>
          </a:p>
          <a:p>
            <a:pPr marL="514350" indent="-514350">
              <a:buFont typeface="+mj-lt"/>
              <a:buAutoNum type="arabicParenR"/>
            </a:pPr>
            <a:r>
              <a:rPr lang="en-US" sz="2800" dirty="0"/>
              <a:t>Number of Restaurants </a:t>
            </a:r>
          </a:p>
        </p:txBody>
      </p:sp>
    </p:spTree>
    <p:extLst>
      <p:ext uri="{BB962C8B-B14F-4D97-AF65-F5344CB8AC3E}">
        <p14:creationId xmlns:p14="http://schemas.microsoft.com/office/powerpoint/2010/main" val="26841802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CEA1F5A-899E-594B-9ECE-973BAB2E82E2}"/>
              </a:ext>
            </a:extLst>
          </p:cNvPr>
          <p:cNvSpPr txBox="1"/>
          <p:nvPr/>
        </p:nvSpPr>
        <p:spPr>
          <a:xfrm>
            <a:off x="670560" y="512064"/>
            <a:ext cx="10375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Top 300 Counties by Population</a:t>
            </a:r>
          </a:p>
        </p:txBody>
      </p:sp>
    </p:spTree>
    <p:extLst>
      <p:ext uri="{BB962C8B-B14F-4D97-AF65-F5344CB8AC3E}">
        <p14:creationId xmlns:p14="http://schemas.microsoft.com/office/powerpoint/2010/main" val="495730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B6B68BE-D55D-294F-BD25-EFEB784E3C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571" y="1190244"/>
            <a:ext cx="508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0913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CEA3618-A8FC-364D-A945-95F141C3A208}"/>
              </a:ext>
            </a:extLst>
          </p:cNvPr>
          <p:cNvSpPr txBox="1"/>
          <p:nvPr/>
        </p:nvSpPr>
        <p:spPr>
          <a:xfrm>
            <a:off x="1426464" y="938784"/>
            <a:ext cx="2944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Household Income by County</a:t>
            </a:r>
          </a:p>
        </p:txBody>
      </p:sp>
    </p:spTree>
    <p:extLst>
      <p:ext uri="{BB962C8B-B14F-4D97-AF65-F5344CB8AC3E}">
        <p14:creationId xmlns:p14="http://schemas.microsoft.com/office/powerpoint/2010/main" val="6016034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398D25F-E80C-AA46-8B78-C5C1B8EA24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1295400"/>
            <a:ext cx="7620000" cy="4267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7EE5D8D-8FC6-B447-A73D-94A5EA1B38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875" y="1295400"/>
            <a:ext cx="1651000" cy="165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198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</TotalTime>
  <Words>156</Words>
  <Application>Microsoft Macintosh PowerPoint</Application>
  <PresentationFormat>Widescreen</PresentationFormat>
  <Paragraphs>20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Liliana Ilut</dc:creator>
  <cp:lastModifiedBy>Q S</cp:lastModifiedBy>
  <cp:revision>6</cp:revision>
  <dcterms:created xsi:type="dcterms:W3CDTF">2020-07-23T00:22:47Z</dcterms:created>
  <dcterms:modified xsi:type="dcterms:W3CDTF">2020-07-27T02:29:07Z</dcterms:modified>
</cp:coreProperties>
</file>